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1217037b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1217037b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1217037b0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1217037b0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1217037b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1217037b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217037b0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1217037b0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1217037b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1217037b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1217037b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1217037b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217037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217037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Formal_language" TargetMode="External"/><Relationship Id="rId4" Type="http://schemas.openxmlformats.org/officeDocument/2006/relationships/hyperlink" Target="https://en.wikipedia.org/wiki/Instruction_set" TargetMode="External"/><Relationship Id="rId5" Type="http://schemas.openxmlformats.org/officeDocument/2006/relationships/hyperlink" Target="https://en.wikipedia.org/wiki/Input/output" TargetMode="External"/><Relationship Id="rId6" Type="http://schemas.openxmlformats.org/officeDocument/2006/relationships/hyperlink" Target="https://en.wikipedia.org/wiki/Program_(machine)" TargetMode="External"/><Relationship Id="rId7" Type="http://schemas.openxmlformats.org/officeDocument/2006/relationships/hyperlink" Target="https://en.wikipedia.org/wiki/Algorithm" TargetMode="External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hatis.techtarget.com/definition/compiler" TargetMode="External"/><Relationship Id="rId4" Type="http://schemas.openxmlformats.org/officeDocument/2006/relationships/hyperlink" Target="https://whatis.techtarget.com/definition/interpreted-script" TargetMode="External"/><Relationship Id="rId11" Type="http://schemas.openxmlformats.org/officeDocument/2006/relationships/image" Target="../media/image1.png"/><Relationship Id="rId10" Type="http://schemas.openxmlformats.org/officeDocument/2006/relationships/hyperlink" Target="https://en.wikipedia.org/wiki/Programming_tool" TargetMode="External"/><Relationship Id="rId12" Type="http://schemas.openxmlformats.org/officeDocument/2006/relationships/image" Target="../media/image9.png"/><Relationship Id="rId9" Type="http://schemas.openxmlformats.org/officeDocument/2006/relationships/hyperlink" Target="https://en.wikipedia.org/wiki/Web_browser" TargetMode="External"/><Relationship Id="rId5" Type="http://schemas.openxmlformats.org/officeDocument/2006/relationships/hyperlink" Target="https://searchwindevelopment.techtarget.com/definition/GUI" TargetMode="External"/><Relationship Id="rId6" Type="http://schemas.openxmlformats.org/officeDocument/2006/relationships/hyperlink" Target="https://en.wikipedia.org/wiki/Text_editor" TargetMode="External"/><Relationship Id="rId7" Type="http://schemas.openxmlformats.org/officeDocument/2006/relationships/hyperlink" Target="https://en.wikipedia.org/wiki/Source_code" TargetMode="External"/><Relationship Id="rId8" Type="http://schemas.openxmlformats.org/officeDocument/2006/relationships/hyperlink" Target="https://en.wikipedia.org/wiki/Computer_progra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hatis.techtarget.com/definition/processo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Programming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20875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Starting with C++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86199" cy="510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4746050" y="75150"/>
            <a:ext cx="4033800" cy="48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  DATA TYPES &amp;                                        </a:t>
            </a:r>
            <a:r>
              <a:rPr b="1" lang="en" sz="3000">
                <a:solidFill>
                  <a:srgbClr val="FFFFFF"/>
                </a:solidFill>
              </a:rPr>
              <a:t>VARIABLE</a:t>
            </a:r>
            <a:endParaRPr b="1" sz="30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arenR"/>
            </a:pPr>
            <a:r>
              <a:rPr b="1" lang="en" sz="1800">
                <a:solidFill>
                  <a:srgbClr val="F3F3F3"/>
                </a:solidFill>
              </a:rPr>
              <a:t>Int </a:t>
            </a:r>
            <a:endParaRPr b="1" sz="1800"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arenR"/>
            </a:pPr>
            <a:r>
              <a:rPr b="1" lang="en" sz="1800">
                <a:solidFill>
                  <a:srgbClr val="F3F3F3"/>
                </a:solidFill>
              </a:rPr>
              <a:t>Float</a:t>
            </a:r>
            <a:endParaRPr b="1" sz="1800"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arenR"/>
            </a:pPr>
            <a:r>
              <a:rPr b="1" lang="en" sz="1800">
                <a:solidFill>
                  <a:srgbClr val="F3F3F3"/>
                </a:solidFill>
              </a:rPr>
              <a:t>Char</a:t>
            </a:r>
            <a:endParaRPr b="1" sz="1800">
              <a:solidFill>
                <a:srgbClr val="F3F3F3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AutoNum type="arabicParenR"/>
            </a:pPr>
            <a:r>
              <a:rPr b="1" lang="en" sz="1800">
                <a:solidFill>
                  <a:srgbClr val="F3F3F3"/>
                </a:solidFill>
              </a:rPr>
              <a:t>Double</a:t>
            </a:r>
            <a:r>
              <a:rPr lang="en" sz="1800">
                <a:solidFill>
                  <a:srgbClr val="F3F3F3"/>
                </a:solidFill>
              </a:rPr>
              <a:t>  </a:t>
            </a:r>
            <a:endParaRPr sz="1800">
              <a:solidFill>
                <a:srgbClr val="F3F3F3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Variable:- A </a:t>
            </a:r>
            <a:r>
              <a:rPr b="1" lang="en" sz="12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r>
              <a:rPr lang="en" sz="12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provides us with named storage that our programs can manipulate.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7329975" y="4188175"/>
            <a:ext cx="761100" cy="404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7376250" y="4141575"/>
            <a:ext cx="850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5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7532325" y="4544425"/>
            <a:ext cx="356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6501625" y="4255425"/>
            <a:ext cx="712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7532325" y="4602175"/>
            <a:ext cx="635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 txBox="1"/>
          <p:nvPr>
            <p:ph idx="2" type="body"/>
          </p:nvPr>
        </p:nvSpPr>
        <p:spPr>
          <a:xfrm>
            <a:off x="3833550" y="1658325"/>
            <a:ext cx="51531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Assignment Operators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And Operator(&amp;&amp;)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Or Operator( || 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Not Operator( != 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Bool Operator(==)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Increment &amp; Decrement Operators(a++ , ++a , a-- , --a)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4057800" y="1686350"/>
            <a:ext cx="50862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Loops in programming are used when we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need to repeatedly execute a block of statements.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 example: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Suppose we want to print nos. from 1 to 1000.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Should we write it 1000 times? No NEVER!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We use loops for these execution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>
            <p:ph idx="2" type="body"/>
          </p:nvPr>
        </p:nvSpPr>
        <p:spPr>
          <a:xfrm>
            <a:off x="2538775" y="558950"/>
            <a:ext cx="3676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L</a:t>
            </a:r>
            <a:r>
              <a:rPr lang="en" sz="2400">
                <a:solidFill>
                  <a:schemeClr val="accent5"/>
                </a:solidFill>
              </a:rPr>
              <a:t>oo</a:t>
            </a:r>
            <a:r>
              <a:rPr lang="en" sz="2400"/>
              <a:t>ps in</a:t>
            </a:r>
            <a:r>
              <a:rPr lang="en" sz="2400">
                <a:solidFill>
                  <a:schemeClr val="accent5"/>
                </a:solidFill>
              </a:rPr>
              <a:t> C++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202275" y="1558450"/>
            <a:ext cx="28512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15394" l="34959" r="21602" t="21795"/>
          <a:stretch/>
        </p:blipFill>
        <p:spPr>
          <a:xfrm>
            <a:off x="484625" y="1686350"/>
            <a:ext cx="3512674" cy="287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2948100" y="249725"/>
            <a:ext cx="3036300" cy="8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Loops</a:t>
            </a:r>
            <a:endParaRPr/>
          </a:p>
        </p:txBody>
      </p:sp>
      <p:sp>
        <p:nvSpPr>
          <p:cNvPr id="223" name="Google Shape;223;p25"/>
          <p:cNvSpPr txBox="1"/>
          <p:nvPr>
            <p:ph idx="2" type="body"/>
          </p:nvPr>
        </p:nvSpPr>
        <p:spPr>
          <a:xfrm>
            <a:off x="535700" y="1306075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while loop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101600" rtl="0" algn="just">
              <a:lnSpc>
                <a:spcPct val="15142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initialization expression;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while (</a:t>
            </a:r>
            <a:r>
              <a:rPr b="1"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test_expression</a:t>
            </a: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// statements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update_expression;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3416825" y="1093325"/>
            <a:ext cx="30363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 do while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101600" rtl="0" algn="just">
              <a:lnSpc>
                <a:spcPct val="15142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b="1"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nitialization expression;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// statements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update_expression;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 while (</a:t>
            </a:r>
            <a:r>
              <a:rPr b="1"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test_expression</a:t>
            </a: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>
            <p:ph idx="2" type="body"/>
          </p:nvPr>
        </p:nvSpPr>
        <p:spPr>
          <a:xfrm>
            <a:off x="6075475" y="1093325"/>
            <a:ext cx="27093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for  loop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101600" marR="101600" rtl="0" algn="just">
              <a:lnSpc>
                <a:spcPct val="151429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(initialization expr; test expr; update expr)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    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// body of the loop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// statements we want to execute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br>
              <a:rPr lang="en" sz="900">
                <a:solidFill>
                  <a:srgbClr val="000000"/>
                </a:solidFill>
                <a:highlight>
                  <a:srgbClr val="E0E0E0"/>
                </a:highlight>
                <a:latin typeface="Verdana"/>
                <a:ea typeface="Verdana"/>
                <a:cs typeface="Verdana"/>
                <a:sym typeface="Verdana"/>
              </a:rPr>
            </a:br>
            <a:endParaRPr sz="900">
              <a:solidFill>
                <a:srgbClr val="000000"/>
              </a:solidFill>
              <a:highlight>
                <a:srgbClr val="E0E0E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E0E0E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b="33518" l="39389" r="28813" t="22068"/>
          <a:stretch/>
        </p:blipFill>
        <p:spPr>
          <a:xfrm>
            <a:off x="5984400" y="2955175"/>
            <a:ext cx="2669251" cy="20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b="23673" l="39639" r="24572" t="21284"/>
          <a:stretch/>
        </p:blipFill>
        <p:spPr>
          <a:xfrm>
            <a:off x="3207235" y="3026150"/>
            <a:ext cx="2424288" cy="20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5">
            <a:alphaModFix/>
          </a:blip>
          <a:srcRect b="21322" l="39353" r="21946" t="21726"/>
          <a:stretch/>
        </p:blipFill>
        <p:spPr>
          <a:xfrm>
            <a:off x="129311" y="2991650"/>
            <a:ext cx="2599738" cy="215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3320225" y="569925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34" name="Google Shape;234;p26"/>
          <p:cNvSpPr txBox="1"/>
          <p:nvPr>
            <p:ph idx="1" type="subTitle"/>
          </p:nvPr>
        </p:nvSpPr>
        <p:spPr>
          <a:xfrm>
            <a:off x="1297500" y="1587350"/>
            <a:ext cx="3036300" cy="24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IEEE CS DTU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Delhi Technological University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6"/>
          <p:cNvSpPr txBox="1"/>
          <p:nvPr>
            <p:ph idx="2" type="body"/>
          </p:nvPr>
        </p:nvSpPr>
        <p:spPr>
          <a:xfrm>
            <a:off x="4633175" y="1430400"/>
            <a:ext cx="3676800" cy="22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Join IEEE CS  DTU: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Riddhima:		98997 87404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Drishti:		70421 43288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Umang:		72908 44519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Samarth: 		95821 84794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Vibhor:		98106 60617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141" name="Google Shape;141;p14"/>
          <p:cNvSpPr txBox="1"/>
          <p:nvPr>
            <p:ph idx="4294967295" type="title"/>
          </p:nvPr>
        </p:nvSpPr>
        <p:spPr>
          <a:xfrm>
            <a:off x="651350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is programming?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the process of taking an algorithm and encoding it into a notation, a programming language, so that it can be executed by a computer. Your computer is a dumb machine, you need to explain every single thing to it. In order to give him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you need a language to communicate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is programming language?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programming language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formal language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which comprises a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set of instructions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used to produce various kinds of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output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Programming languages are used to create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programs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that implement specific 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algorithms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1350" y="2571750"/>
            <a:ext cx="1998049" cy="15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8" name="Google Shape;148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2897575" y="10797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List of Programing languages</a:t>
            </a:r>
            <a:endParaRPr b="1" sz="2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3223450" y="2235400"/>
            <a:ext cx="26418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3083300" y="1842400"/>
            <a:ext cx="24387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C/C++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Ruby/Rails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256200" y="65400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Enough of talks, </a:t>
            </a:r>
            <a:r>
              <a:rPr lang="en" sz="3000"/>
              <a:t> </a:t>
            </a:r>
            <a:r>
              <a:rPr lang="en" sz="3000">
                <a:solidFill>
                  <a:schemeClr val="accent5"/>
                </a:solidFill>
              </a:rPr>
              <a:t>where to code</a:t>
            </a:r>
            <a:r>
              <a:rPr lang="en" sz="3000">
                <a:solidFill>
                  <a:schemeClr val="accent5"/>
                </a:solidFill>
              </a:rPr>
              <a:t>?</a:t>
            </a:r>
            <a:endParaRPr sz="3000">
              <a:solidFill>
                <a:schemeClr val="accent5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IDE VS </a:t>
            </a:r>
            <a:r>
              <a:rPr lang="en">
                <a:solidFill>
                  <a:schemeClr val="accent5"/>
                </a:solidFill>
              </a:rPr>
              <a:t>CODE EDITORS 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-An integrated development environment (IDE) is a software suite that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consolidates the basic tools developers need to write and test software. Typically,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 IDE contains a code editor, a 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compiler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interpreter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a debugger that the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developer accesses through a single graphical user interface (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GUI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source code editor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" sz="1400">
                <a:solidFill>
                  <a:schemeClr val="accent5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text editor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program designed specifically for editing </a:t>
            </a:r>
            <a:endParaRPr sz="1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source code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" sz="1400">
                <a:solidFill>
                  <a:schemeClr val="accent5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computer programs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 It may be a standalone application or it may</a:t>
            </a:r>
            <a:endParaRPr sz="1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be built into an integrated development environment (IDE) or </a:t>
            </a:r>
            <a:r>
              <a:rPr lang="en" sz="1400">
                <a:solidFill>
                  <a:schemeClr val="accent5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web browser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Source code editors are a fundamental </a:t>
            </a:r>
            <a:r>
              <a:rPr lang="en" sz="1400">
                <a:solidFill>
                  <a:schemeClr val="accent5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programming tool</a:t>
            </a: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, as the fundamental job of programmers is to</a:t>
            </a:r>
            <a:endParaRPr sz="1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write and edit source code.</a:t>
            </a:r>
            <a:endParaRPr sz="1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58" name="Google Shape;15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9" name="Google Shape;159;p16"/>
            <p:cNvPicPr preferRelativeResize="0"/>
            <p:nvPr/>
          </p:nvPicPr>
          <p:blipFill rotWithShape="1">
            <a:blip r:embed="rId12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There are many IDEs available, like Code blocks, CLion, online editors like CS50 IDE (aka cloud 9), hackerearth.</a:t>
              </a:r>
              <a:endParaRPr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Some more basics please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compiler is a special program that processes statements written in a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particular programming language  and turns them into machine language or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"code" that a computer's 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processor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use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s. 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Debugger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debugger is a software program used to test and find bugs (errors)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other programs.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Printing </a:t>
            </a:r>
            <a:r>
              <a:rPr lang="en">
                <a:solidFill>
                  <a:schemeClr val="accent5"/>
                </a:solidFill>
              </a:rPr>
              <a:t>Hello world!</a:t>
            </a:r>
            <a:endParaRPr b="0" sz="2400">
              <a:solidFill>
                <a:schemeClr val="accent5"/>
              </a:solidFill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b="15061" l="34832" r="20292" t="21228"/>
          <a:stretch/>
        </p:blipFill>
        <p:spPr>
          <a:xfrm>
            <a:off x="3950300" y="887300"/>
            <a:ext cx="4527874" cy="3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>
                <a:solidFill>
                  <a:schemeClr val="accent5"/>
                </a:solidFill>
              </a:rPr>
              <a:t>header files?</a:t>
            </a:r>
            <a:endParaRPr>
              <a:solidFill>
                <a:schemeClr val="accent5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programs grow larger and larger (and include more files), it becomes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increasingly tedious to have to forward declare every function you want to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use that lives in a different file. Wouldn’t it be nice if you could put all your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declarations in one place? C++ code files (with a .cpp extension) are not the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only files commonly seen in C++ programs. The other type of file is called a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header file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sometimes known as an </a:t>
            </a: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include file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Header files usually have a .h extension, but you will sometimes see them with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.hpp extension or no extension at all. The purpose of a header file is to hold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declarations for other files to use.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77" name="Google Shape;177;p19"/>
          <p:cNvGrpSpPr/>
          <p:nvPr/>
        </p:nvGrpSpPr>
        <p:grpSpPr>
          <a:xfrm>
            <a:off x="6629426" y="1723880"/>
            <a:ext cx="2364460" cy="3277394"/>
            <a:chOff x="6803275" y="395363"/>
            <a:chExt cx="2212050" cy="2537076"/>
          </a:xfrm>
        </p:grpSpPr>
        <p:pic>
          <p:nvPicPr>
            <p:cNvPr id="178" name="Google Shape;17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9" name="Google Shape;179;p1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9"/>
            <p:cNvSpPr txBox="1"/>
            <p:nvPr/>
          </p:nvSpPr>
          <p:spPr>
            <a:xfrm>
              <a:off x="6944798" y="747929"/>
              <a:ext cx="1929000" cy="194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List of some header files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iostream.h</a:t>
              </a:r>
              <a:endParaRPr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stdio.h</a:t>
              </a:r>
              <a:endParaRPr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stdlib.h</a:t>
              </a:r>
              <a:endParaRPr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conio.h</a:t>
              </a:r>
              <a:endParaRPr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math.h</a:t>
              </a:r>
              <a:endParaRPr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….</a:t>
              </a:r>
              <a:endParaRPr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aleway"/>
                  <a:ea typeface="Raleway"/>
                  <a:cs typeface="Raleway"/>
                  <a:sym typeface="Raleway"/>
                </a:rPr>
                <a:t>...</a:t>
              </a:r>
              <a:endParaRPr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cin, cout </a:t>
            </a:r>
            <a:endParaRPr/>
          </a:p>
        </p:txBody>
      </p:sp>
      <p:sp>
        <p:nvSpPr>
          <p:cNvPr id="186" name="Google Shape;186;p2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cin and cout statements are known as console input and console output respectively. They take input and output </a:t>
            </a:r>
            <a:r>
              <a:rPr lang="en"/>
              <a:t>from</a:t>
            </a:r>
            <a:r>
              <a:rPr lang="en"/>
              <a:t> the console that is your keyboard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The main( ) function </a:t>
            </a:r>
            <a:endParaRPr b="1"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3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function doesn’t really have to do anything other than be present inside your C source code. Eventually, it contains instructions that tell the computer to carry out whatever task your program is designed to do. But it’s not officially required to do anything.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15061" l="34832" r="20292" t="21228"/>
          <a:stretch/>
        </p:blipFill>
        <p:spPr>
          <a:xfrm>
            <a:off x="1384125" y="1072150"/>
            <a:ext cx="2739523" cy="277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